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Односкладне </a:t>
            </a:r>
            <a:r>
              <a:rPr lang="uk-UA" dirty="0" smtClean="0"/>
              <a:t>речення</a:t>
            </a:r>
            <a:br>
              <a:rPr lang="uk-UA" dirty="0" smtClean="0"/>
            </a:br>
            <a:r>
              <a:rPr lang="uk-UA" dirty="0" smtClean="0"/>
              <a:t>Означено-особове речення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 Петрук Оксана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4660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1049" y="1216173"/>
            <a:ext cx="8790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3200" dirty="0" smtClean="0"/>
              <a:t>Без усякої іншої науки ще можна обійтися, без знання рідної мови обійтися не можна (Олександр Олесь</a:t>
            </a:r>
            <a:r>
              <a:rPr lang="ru-RU" sz="3200" dirty="0" smtClean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59070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3427" y="358231"/>
            <a:ext cx="3053751" cy="776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  Види </a:t>
            </a:r>
            <a:r>
              <a:rPr lang="uk-UA" dirty="0"/>
              <a:t>односкладних речень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91572" y="1384274"/>
            <a:ext cx="3683479" cy="608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Дієслівні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30196" y="1332699"/>
            <a:ext cx="3394495" cy="999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Називні</a:t>
            </a:r>
          </a:p>
          <a:p>
            <a:pPr algn="ctr"/>
            <a:r>
              <a:rPr lang="uk-UA" dirty="0" smtClean="0"/>
              <a:t>(головний член стверджує наявність предметів і явищ)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5142" y="2177464"/>
            <a:ext cx="4498677" cy="448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Означено-особові</a:t>
            </a:r>
          </a:p>
          <a:p>
            <a:pPr algn="ctr"/>
            <a:r>
              <a:rPr lang="uk-UA" dirty="0" smtClean="0"/>
              <a:t>(я, ми, ти, ви)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5141" y="3189754"/>
            <a:ext cx="4498678" cy="448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Неозначено-особові</a:t>
            </a:r>
          </a:p>
          <a:p>
            <a:pPr algn="ctr"/>
            <a:r>
              <a:rPr lang="uk-UA" dirty="0" smtClean="0"/>
              <a:t>вони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55141" y="4214868"/>
            <a:ext cx="4498678" cy="448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Узагальнено особові</a:t>
            </a:r>
          </a:p>
          <a:p>
            <a:pPr algn="ctr"/>
            <a:r>
              <a:rPr lang="uk-UA" dirty="0" smtClean="0"/>
              <a:t>(дія стосується будь-якої особи)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55141" y="5273275"/>
            <a:ext cx="4498678" cy="448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Безособові</a:t>
            </a:r>
          </a:p>
          <a:p>
            <a:pPr algn="ctr"/>
            <a:r>
              <a:rPr lang="uk-UA" dirty="0" smtClean="0"/>
              <a:t>(дія не вимагає виконавця)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6530196" y="3530042"/>
            <a:ext cx="3950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Ніжні сутінки. Вечір (О. Бердник).</a:t>
            </a:r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1255142" y="2714849"/>
            <a:ext cx="3551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Давай до ставу підемо (Є. Гуцало).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1207692" y="3660721"/>
            <a:ext cx="46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 вже в Полтаві набирали сотні (Л. Костенко).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1207692" y="4810670"/>
            <a:ext cx="615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Втраченого часу й конем не наздоженеш (народна мудрість)</a:t>
            </a:r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1255141" y="6029864"/>
            <a:ext cx="460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 лісі посутеніло (М. Коцюбинський)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321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1985" y="200742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Односкладні речення надають мовленню </a:t>
            </a:r>
            <a:r>
              <a:rPr lang="uk-UA" sz="2400" dirty="0" smtClean="0"/>
              <a:t>логічності</a:t>
            </a:r>
            <a:r>
              <a:rPr lang="uk-UA" sz="2400" dirty="0"/>
              <a:t>, стислості</a:t>
            </a:r>
            <a:r>
              <a:rPr lang="uk-UA" sz="2400" dirty="0" smtClean="0"/>
              <a:t>.</a:t>
            </a:r>
          </a:p>
          <a:p>
            <a:endParaRPr lang="uk-UA" sz="2400" dirty="0"/>
          </a:p>
          <a:p>
            <a:r>
              <a:rPr lang="uk-UA" sz="2400" dirty="0" smtClean="0"/>
              <a:t>Їх </a:t>
            </a:r>
            <a:r>
              <a:rPr lang="uk-UA" sz="2400" dirty="0"/>
              <a:t>прикметною ознакою є здатність </a:t>
            </a:r>
            <a:r>
              <a:rPr lang="uk-UA" sz="2400" dirty="0" err="1" smtClean="0"/>
              <a:t>взаємозамінюватися</a:t>
            </a:r>
            <a:r>
              <a:rPr lang="uk-UA" sz="2400" dirty="0" smtClean="0"/>
              <a:t> </a:t>
            </a:r>
            <a:r>
              <a:rPr lang="uk-UA" sz="2400" dirty="0"/>
              <a:t>і навіть перебувати в синонімічних відношеннях з антагоністами — реченнями </a:t>
            </a:r>
            <a:r>
              <a:rPr lang="uk-UA" sz="2400" dirty="0" smtClean="0"/>
              <a:t>двоскладними</a:t>
            </a:r>
            <a:r>
              <a:rPr lang="uk-UA" sz="2400" dirty="0"/>
              <a:t>. </a:t>
            </a:r>
            <a:endParaRPr lang="uk-UA" sz="2400" dirty="0" smtClean="0"/>
          </a:p>
          <a:p>
            <a:endParaRPr lang="uk-UA" sz="2400" dirty="0"/>
          </a:p>
          <a:p>
            <a:r>
              <a:rPr lang="uk-UA" sz="2400" dirty="0" smtClean="0"/>
              <a:t>Усі </a:t>
            </a:r>
            <a:r>
              <a:rPr lang="uk-UA" sz="2400" dirty="0"/>
              <a:t>разом вони засвідчують багатство </a:t>
            </a:r>
            <a:r>
              <a:rPr lang="uk-UA" sz="2400" dirty="0" err="1"/>
              <a:t>мовних</a:t>
            </a:r>
            <a:r>
              <a:rPr lang="uk-UA" sz="2400" dirty="0"/>
              <a:t> </a:t>
            </a:r>
            <a:r>
              <a:rPr lang="uk-UA" sz="2400" dirty="0" smtClean="0"/>
              <a:t>засобів </a:t>
            </a:r>
            <a:r>
              <a:rPr lang="uk-UA" sz="2400" dirty="0"/>
              <a:t>української мови, її здатність виражати </a:t>
            </a:r>
            <a:r>
              <a:rPr lang="uk-UA" sz="2400" dirty="0" smtClean="0"/>
              <a:t>найтонші </a:t>
            </a:r>
            <a:r>
              <a:rPr lang="uk-UA" sz="2400" dirty="0"/>
              <a:t>смислові відтінки завдяки використанню цілого </a:t>
            </a:r>
            <a:r>
              <a:rPr lang="uk-UA" sz="2400" dirty="0" smtClean="0"/>
              <a:t>арсеналу </a:t>
            </a:r>
            <a:r>
              <a:rPr lang="uk-UA" sz="2400" dirty="0"/>
              <a:t>синтаксичних конструкцій.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62045" y="646982"/>
            <a:ext cx="7315200" cy="672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Роль односкладних речень у мовленні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2570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488" y="1699404"/>
            <a:ext cx="8034976" cy="29209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22121" y="795538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Інтерактивна вправа. Завдання: Розподіліть речення на дві групи: односкладні та двоскладні.</a:t>
            </a:r>
            <a:endParaRPr lang="uk-UA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7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632" t="23648" r="24717" b="35346"/>
          <a:stretch/>
        </p:blipFill>
        <p:spPr>
          <a:xfrm>
            <a:off x="2786333" y="284671"/>
            <a:ext cx="6297284" cy="28122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719" y="3459192"/>
            <a:ext cx="1117010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Порівняймо: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добрих друзів </a:t>
            </a:r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відчиняю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дім і </a:t>
            </a: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серця щиру нагороду.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друзі, собори своїх душ </a:t>
            </a: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бережіть.</a:t>
            </a:r>
            <a:endParaRPr lang="uk-UA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70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0330" t="31069" r="21674" b="46667"/>
          <a:stretch/>
        </p:blipFill>
        <p:spPr>
          <a:xfrm>
            <a:off x="1112808" y="1026543"/>
            <a:ext cx="9204385" cy="440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56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8196" y="972249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Домашнє завдання</a:t>
            </a:r>
          </a:p>
          <a:p>
            <a:endParaRPr lang="uk-UA" sz="2400" dirty="0" smtClean="0"/>
          </a:p>
          <a:p>
            <a:pPr marL="457200" indent="-457200">
              <a:buAutoNum type="arabicPeriod"/>
            </a:pPr>
            <a:r>
              <a:rPr lang="uk-UA" sz="2400" dirty="0" smtClean="0"/>
              <a:t>Для учнів, що навчаються </a:t>
            </a:r>
            <a:r>
              <a:rPr lang="uk-UA" sz="2400" dirty="0" err="1" smtClean="0"/>
              <a:t>офлайн</a:t>
            </a:r>
            <a:r>
              <a:rPr lang="uk-UA" sz="2400" dirty="0" smtClean="0"/>
              <a:t>: </a:t>
            </a:r>
          </a:p>
          <a:p>
            <a:endParaRPr lang="uk-UA" sz="2400" dirty="0" smtClean="0"/>
          </a:p>
          <a:p>
            <a:r>
              <a:rPr lang="uk-UA" sz="2400" dirty="0" smtClean="0"/>
              <a:t>Параграфи 16, ст.72-74, параграф 17, ст. 76  (теоретичний матеріал прочитати, вивчити терміни), вправа 150. </a:t>
            </a:r>
          </a:p>
          <a:p>
            <a:endParaRPr lang="uk-UA" sz="2400" dirty="0" smtClean="0"/>
          </a:p>
          <a:p>
            <a:r>
              <a:rPr lang="uk-UA" sz="2400" dirty="0" smtClean="0"/>
              <a:t>2. Для учнів, що навчаються онлайн:</a:t>
            </a:r>
          </a:p>
          <a:p>
            <a:endParaRPr lang="uk-UA" sz="2400" dirty="0" smtClean="0"/>
          </a:p>
          <a:p>
            <a:r>
              <a:rPr lang="uk-UA" sz="2400" dirty="0" smtClean="0"/>
              <a:t>вправи, які виконували на </a:t>
            </a:r>
            <a:r>
              <a:rPr lang="uk-UA" sz="2400" dirty="0" err="1" smtClean="0"/>
              <a:t>уроці</a:t>
            </a:r>
            <a:r>
              <a:rPr lang="uk-UA" sz="2400" dirty="0" smtClean="0"/>
              <a:t> усно, потрібно виконати та записати у зошитах, прочитати параграфи 16, ст.72-74, параграф 17, ст. 76  (теоретичний матеріал прочитати, вивчити терміни).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50580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272</TotalTime>
  <Words>280</Words>
  <Application>Microsoft Office PowerPoint</Application>
  <PresentationFormat>Широкоэкранный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Times New Roman</vt:lpstr>
      <vt:lpstr>Tw Cen MT</vt:lpstr>
      <vt:lpstr>Tw Cen MT Condensed</vt:lpstr>
      <vt:lpstr>Wingdings 3</vt:lpstr>
      <vt:lpstr>Интеграл</vt:lpstr>
      <vt:lpstr>Односкладне речення Означено-особове речення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Односкладне речення</dc:title>
  <dc:creator>User</dc:creator>
  <cp:lastModifiedBy>User</cp:lastModifiedBy>
  <cp:revision>17</cp:revision>
  <dcterms:created xsi:type="dcterms:W3CDTF">2022-11-13T13:27:32Z</dcterms:created>
  <dcterms:modified xsi:type="dcterms:W3CDTF">2022-12-04T09:01:58Z</dcterms:modified>
</cp:coreProperties>
</file>