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3" r:id="rId2"/>
    <p:sldId id="301" r:id="rId3"/>
    <p:sldId id="304" r:id="rId4"/>
    <p:sldId id="299" r:id="rId5"/>
    <p:sldId id="257" r:id="rId6"/>
    <p:sldId id="297" r:id="rId7"/>
    <p:sldId id="264" r:id="rId8"/>
    <p:sldId id="295" r:id="rId9"/>
    <p:sldId id="269" r:id="rId10"/>
    <p:sldId id="313" r:id="rId11"/>
    <p:sldId id="305" r:id="rId12"/>
    <p:sldId id="291" r:id="rId13"/>
    <p:sldId id="306" r:id="rId14"/>
    <p:sldId id="292" r:id="rId15"/>
    <p:sldId id="307" r:id="rId16"/>
    <p:sldId id="290" r:id="rId17"/>
    <p:sldId id="289" r:id="rId18"/>
    <p:sldId id="286" r:id="rId19"/>
    <p:sldId id="287" r:id="rId20"/>
    <p:sldId id="308" r:id="rId21"/>
    <p:sldId id="272" r:id="rId22"/>
    <p:sldId id="273" r:id="rId23"/>
    <p:sldId id="270" r:id="rId24"/>
    <p:sldId id="309" r:id="rId25"/>
    <p:sldId id="316" r:id="rId26"/>
    <p:sldId id="315" r:id="rId27"/>
    <p:sldId id="275" r:id="rId28"/>
    <p:sldId id="276" r:id="rId29"/>
    <p:sldId id="310" r:id="rId30"/>
    <p:sldId id="280" r:id="rId31"/>
    <p:sldId id="283" r:id="rId32"/>
    <p:sldId id="279" r:id="rId33"/>
    <p:sldId id="285" r:id="rId34"/>
    <p:sldId id="284" r:id="rId35"/>
    <p:sldId id="311" r:id="rId36"/>
    <p:sldId id="312" r:id="rId37"/>
    <p:sldId id="293" r:id="rId38"/>
    <p:sldId id="271" r:id="rId39"/>
    <p:sldId id="314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6600"/>
    <a:srgbClr val="1C1C1C"/>
    <a:srgbClr val="CC6600"/>
    <a:srgbClr val="CC3300"/>
    <a:srgbClr val="FFCC00"/>
    <a:srgbClr val="990033"/>
    <a:srgbClr val="24486C"/>
    <a:srgbClr val="292929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6" autoAdjust="0"/>
    <p:restoredTop sz="94660"/>
  </p:normalViewPr>
  <p:slideViewPr>
    <p:cSldViewPr>
      <p:cViewPr varScale="1">
        <p:scale>
          <a:sx n="84" d="100"/>
          <a:sy n="84" d="100"/>
        </p:scale>
        <p:origin x="145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1-30T13:23:06.335" idx="1">
    <p:pos x="5363" y="645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BA38D-4264-4EEC-A0C6-6E172450BD6F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3EBE4-37C7-4262-BF14-34D51103AF7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715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3EBE4-37C7-4262-BF14-34D51103AF7E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46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71800"/>
            <a:ext cx="8915400" cy="6096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581400"/>
            <a:ext cx="4572000" cy="304800"/>
          </a:xfrm>
        </p:spPr>
        <p:txBody>
          <a:bodyPr/>
          <a:lstStyle>
            <a:lvl1pPr marL="0" indent="0"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689725"/>
            <a:ext cx="2133600" cy="168275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689725"/>
            <a:ext cx="2133600" cy="168275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fld id="{E20EC251-6D0E-409D-9451-2F0A139853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39971-1D78-4087-88CF-4F952BED7F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52400"/>
            <a:ext cx="2171700" cy="6324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362700" cy="6324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5A83A-E9ED-4898-B6DC-FF7721F59F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533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0" y="6661150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689725"/>
            <a:ext cx="2895600" cy="1682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6689725"/>
            <a:ext cx="2133600" cy="136525"/>
          </a:xfrm>
        </p:spPr>
        <p:txBody>
          <a:bodyPr/>
          <a:lstStyle>
            <a:lvl1pPr>
              <a:defRPr/>
            </a:lvl1pPr>
          </a:lstStyle>
          <a:p>
            <a:fld id="{11C0976D-8605-488A-B94E-CFA0172302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5C87F-27F5-4C55-881D-BA511DAB69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C4563-6B1A-4C19-B17E-794533BFB0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AFB20-964D-40C2-8C15-22B057037F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8CB22-F175-4428-A253-DDE7A93469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56084-D1CD-47ED-AB06-0344812BDD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BE52C3-92EA-4E9B-A21A-2E11B367E2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9DC1A-ADEC-4F72-8B09-639B5752A4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4FC1A-71BE-47F3-B5EA-84E0565A27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68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fld id="{39BE97FD-386A-4E51-B55C-3D75C80EA4B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200000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200000"/>
        <a:defRPr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4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8%D0%B5%D0%BF%D1%82%D0%B8%D1%86%D1%8C%D0%BA%D1%96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k.wikipedia.org/wiki/%D0%A1%D0%BA%D1%83%D0%BB%D1%8C%D0%BF%D1%82%D0%BE%D1%80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7%D0%B5%D1%80%D0%BD%D1%96%D0%B3%D1%96%D0%B2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575" y="116632"/>
            <a:ext cx="9036496" cy="9901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sz="4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Cакральна</a:t>
            </a:r>
            <a:r>
              <a:rPr lang="uk-UA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архітектура  України</a:t>
            </a:r>
            <a:endParaRPr lang="uk-UA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56792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• </a:t>
            </a:r>
            <a:r>
              <a:rPr lang="uk-UA" b="1" dirty="0" smtClean="0">
                <a:solidFill>
                  <a:srgbClr val="002060"/>
                </a:solidFill>
              </a:rPr>
              <a:t>Виникнення та розквіт Київської Русі</a:t>
            </a:r>
            <a:endParaRPr lang="uk-UA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</a:rPr>
              <a:t> Софійський собор у Києві (перша половина 11 ст.). Сучасний вигляд.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</a:rPr>
              <a:t>– Спасо-Преображенський собор в Чернігові. 1036. Сучасний вигляд.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</a:rPr>
              <a:t>Успенська соборна церква Києво-Печерського монастиря. 1073–1087. Реконструкція. Сучасний вигляд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</a:rPr>
              <a:t>. Успенський собор у Володимирі. 1161. Реконструкція.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</a:rPr>
              <a:t>П’ятницька церква в Чернігові. Кінець 12 ст.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</a:rPr>
              <a:t>– Церква святого Пантелеймона в Галичі. Кінець 12 ст.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</a:rPr>
              <a:t>Вежа в селі Стовп поблизу Холма. Середина 13 ст. 43 </a:t>
            </a:r>
          </a:p>
          <a:p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301208"/>
            <a:ext cx="9036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Українські землі у складі Великого князівства Литовського та інших держав (у другій половині XIV – першій половині XVI ст.)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– Вірменський собор у Львові. 1363.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Покровська церква-фортеця в с. Сутківцях.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/>
          </a:p>
          <a:p>
            <a:endParaRPr lang="uk-UA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уїни вежі у Столп'єм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629" y="0"/>
            <a:ext cx="52313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24744"/>
            <a:ext cx="38051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Вежа у Столп'єму</a:t>
            </a:r>
            <a:r>
              <a:rPr lang="uk-UA" sz="2000" dirty="0" smtClean="0"/>
              <a:t> — руїни середньовічної вежі у селі Столп'є на Холмщині, на </a:t>
            </a:r>
          </a:p>
          <a:p>
            <a:r>
              <a:rPr lang="uk-UA" sz="2000" dirty="0" smtClean="0"/>
              <a:t>відстані 8 кілометрів від </a:t>
            </a:r>
            <a:r>
              <a:rPr lang="uk-UA" sz="2000" u="sng" dirty="0" smtClean="0"/>
              <a:t>Холма</a:t>
            </a:r>
            <a:r>
              <a:rPr lang="uk-UA" sz="2000" dirty="0" smtClean="0"/>
              <a:t>. </a:t>
            </a:r>
          </a:p>
          <a:p>
            <a:r>
              <a:rPr lang="uk-UA" sz="2000" dirty="0" smtClean="0"/>
              <a:t>Найстаріша мурована будівля на теренах сході сьогоднішньої </a:t>
            </a:r>
          </a:p>
          <a:p>
            <a:r>
              <a:rPr lang="uk-UA" sz="2000" dirty="0" smtClean="0"/>
              <a:t>Польщі, що не має відомих</a:t>
            </a:r>
          </a:p>
          <a:p>
            <a:r>
              <a:rPr lang="uk-UA" sz="2000" dirty="0" smtClean="0"/>
              <a:t> аналогів.</a:t>
            </a:r>
          </a:p>
          <a:p>
            <a:r>
              <a:rPr lang="uk-UA" sz="2000" dirty="0" smtClean="0"/>
              <a:t>Як оповідав перший історик Холмщини єпископ Суша, був там колись великий замок, а при ньому чотири вежі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84796262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132856"/>
            <a:ext cx="9036496" cy="5257800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Українські землі у складі Великого князівства Литовського та інших держав (у другій половині XIV – першій половині XVI ст.)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 Вірменський собор у Львові. 1363.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Покровська церква-фортеця в с. Сутківцях.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32909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wów_-_Katedra_Ormiańska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4437112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- Відкрита арочна галерея</a:t>
            </a:r>
          </a:p>
          <a:p>
            <a:r>
              <a:rPr lang="uk-UA" dirty="0" smtClean="0"/>
              <a:t>- Шатроподібний низький  купол на високому барабані;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Унікальні вітражі прикрашають інтер’єр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5380" y="1196752"/>
            <a:ext cx="4035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/>
              <a:t>Вірме́нський кафедра́льний собо́р Успі́ння Пресвято́ї Богоро́диці </a:t>
            </a:r>
            <a:r>
              <a:rPr lang="vi-VN" dirty="0"/>
              <a:t>— пам'ятка архітектури національного значення у Львові, що належить до Світової спадщини ЮНЕСКО</a:t>
            </a:r>
            <a:r>
              <a:rPr lang="vi-VN" dirty="0" smtClean="0"/>
              <a:t>;</a:t>
            </a:r>
            <a:endParaRPr lang="uk-UA" dirty="0" smtClean="0"/>
          </a:p>
          <a:p>
            <a:pPr algn="ctr"/>
            <a:r>
              <a:rPr lang="vi-VN" dirty="0" smtClean="0"/>
              <a:t> </a:t>
            </a:r>
            <a:r>
              <a:rPr lang="vi-VN" dirty="0"/>
              <a:t>єдиний храм </a:t>
            </a:r>
            <a:r>
              <a:rPr lang="vi-VN" dirty="0" smtClean="0"/>
              <a:t>Вірменської</a:t>
            </a:r>
            <a:endParaRPr lang="uk-UA" dirty="0" smtClean="0"/>
          </a:p>
          <a:p>
            <a:pPr algn="ctr"/>
            <a:r>
              <a:rPr lang="vi-VN" dirty="0" smtClean="0"/>
              <a:t> </a:t>
            </a:r>
            <a:r>
              <a:rPr lang="vi-VN" dirty="0"/>
              <a:t>апостольської церкви </a:t>
            </a:r>
            <a:endParaRPr lang="uk-UA" dirty="0" smtClean="0"/>
          </a:p>
          <a:p>
            <a:pPr algn="ctr"/>
            <a:r>
              <a:rPr lang="vi-VN" dirty="0" smtClean="0"/>
              <a:t>в </a:t>
            </a:r>
            <a:r>
              <a:rPr lang="vi-VN" dirty="0"/>
              <a:t>Західній Україні; </a:t>
            </a:r>
            <a:endParaRPr lang="ru-RU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sa29.casimages.com/img/2012/09/29/120929072304806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89188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521296"/>
            <a:ext cx="633670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971600" y="138292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Покровська церква-фортеця </a:t>
            </a:r>
            <a:r>
              <a:rPr lang="uk-UA" sz="2000" b="1" dirty="0" smtClean="0">
                <a:solidFill>
                  <a:srgbClr val="C00000"/>
                </a:solidFill>
              </a:rPr>
              <a:t>  у Сутківцях (ХУ ст.)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876256" y="671491"/>
            <a:ext cx="20967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Унікальне поєднання</a:t>
            </a:r>
          </a:p>
          <a:p>
            <a:r>
              <a:rPr lang="uk-UA" dirty="0" smtClean="0"/>
              <a:t> церкви та фортеці</a:t>
            </a:r>
          </a:p>
          <a:p>
            <a:r>
              <a:rPr lang="uk-UA" dirty="0" smtClean="0"/>
              <a:t>Романський</a:t>
            </a:r>
          </a:p>
          <a:p>
            <a:r>
              <a:rPr lang="uk-UA" dirty="0" smtClean="0"/>
              <a:t>(</a:t>
            </a:r>
            <a:r>
              <a:rPr lang="uk-UA" dirty="0" err="1" smtClean="0"/>
              <a:t>фортефікаційний</a:t>
            </a:r>
            <a:r>
              <a:rPr lang="uk-UA" dirty="0" smtClean="0"/>
              <a:t>) </a:t>
            </a:r>
          </a:p>
          <a:p>
            <a:r>
              <a:rPr lang="uk-UA" dirty="0" smtClean="0"/>
              <a:t>Стиль: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Міцні стіни (3 метра)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Вікна – бійниці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err="1" smtClean="0"/>
              <a:t>машикули</a:t>
            </a:r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97839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 smtClean="0">
                <a:solidFill>
                  <a:srgbClr val="C00000"/>
                </a:solidFill>
              </a:rPr>
              <a:t>Українські землі в другій половині ХVІ ст.</a:t>
            </a:r>
          </a:p>
          <a:p>
            <a:pPr algn="ctr"/>
            <a:r>
              <a:rPr lang="uk-UA" sz="3200" dirty="0" smtClean="0"/>
              <a:t>Церква Зішестя Святого Духа в </a:t>
            </a:r>
            <a:r>
              <a:rPr lang="uk-UA" sz="3200" dirty="0" err="1" smtClean="0"/>
              <a:t>Потеличі</a:t>
            </a:r>
            <a:r>
              <a:rPr lang="uk-UA" sz="3200" dirty="0" smtClean="0"/>
              <a:t> </a:t>
            </a:r>
          </a:p>
          <a:p>
            <a:pPr algn="ctr"/>
            <a:r>
              <a:rPr lang="uk-UA" sz="3200" dirty="0" smtClean="0"/>
              <a:t>      Успенська церква та вежа </a:t>
            </a:r>
            <a:r>
              <a:rPr lang="uk-UA" sz="3200" dirty="0" err="1" smtClean="0"/>
              <a:t>Корнякта</a:t>
            </a:r>
            <a:r>
              <a:rPr lang="uk-UA" sz="3200" dirty="0" smtClean="0"/>
              <a:t> у Львові. Троїцький Межиріцький монастир-фортеця поблизу Острога </a:t>
            </a:r>
          </a:p>
          <a:p>
            <a:pPr algn="ctr"/>
            <a:r>
              <a:rPr lang="uk-UA" sz="3200" dirty="0" smtClean="0"/>
              <a:t>Іллінська церква в Суботові. Реконструкція. 1656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864189467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53526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8289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72225" cy="701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785794"/>
            <a:ext cx="27860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3307" y="2177480"/>
            <a:ext cx="624069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827584" y="116632"/>
            <a:ext cx="8715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Троїцький Межиріцький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монастир-фортеця поблизу Острога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7148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0066"/>
                </a:solidFill>
              </a:rPr>
              <a:t>В архітектурі Свято-Троїцького храму давньоруські традиції поєднуються з готикою і Ренесансом. Церква видається копією </a:t>
            </a:r>
            <a:r>
              <a:rPr lang="uk-UA" dirty="0" err="1" smtClean="0">
                <a:solidFill>
                  <a:srgbClr val="000066"/>
                </a:solidFill>
              </a:rPr>
              <a:t>Богоявленського</a:t>
            </a:r>
            <a:r>
              <a:rPr lang="uk-UA" dirty="0" smtClean="0">
                <a:solidFill>
                  <a:srgbClr val="000066"/>
                </a:solidFill>
              </a:rPr>
              <a:t> храму в Острозі</a:t>
            </a:r>
          </a:p>
          <a:p>
            <a:r>
              <a:rPr lang="uk-UA" dirty="0" smtClean="0">
                <a:solidFill>
                  <a:srgbClr val="000066"/>
                </a:solidFill>
              </a:rPr>
              <a:t>Особливості: храм+ келії+башти</a:t>
            </a:r>
          </a:p>
          <a:p>
            <a:r>
              <a:rPr lang="uk-UA" dirty="0" smtClean="0">
                <a:solidFill>
                  <a:srgbClr val="000066"/>
                </a:solidFill>
              </a:rPr>
              <a:t>Бароко: контрасти, потиньковані стіни</a:t>
            </a:r>
          </a:p>
          <a:p>
            <a:r>
              <a:rPr lang="uk-UA" dirty="0" smtClean="0">
                <a:solidFill>
                  <a:srgbClr val="000066"/>
                </a:solidFill>
              </a:rPr>
              <a:t>Ренесанс: пастельні кольори</a:t>
            </a:r>
            <a:endParaRPr lang="uk-UA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ллинсь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79"/>
            <a:ext cx="5927497" cy="41492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332656"/>
            <a:ext cx="67865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Іллінська церква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Суботові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визначна архітектурна, історична і культурна пам’ятка другої 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половини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ХVП століття, що добре збереглася майже в первісному вигляді до наших днів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4208" y="1700808"/>
            <a:ext cx="25536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Побудована коштом Б.Хмельницького</a:t>
            </a:r>
          </a:p>
          <a:p>
            <a:r>
              <a:rPr lang="uk-UA" dirty="0" smtClean="0"/>
              <a:t>Ознаки романського стилю:</a:t>
            </a:r>
          </a:p>
          <a:p>
            <a:r>
              <a:rPr lang="uk-UA" dirty="0" smtClean="0"/>
              <a:t>-Вікна-бійниці</a:t>
            </a:r>
          </a:p>
          <a:p>
            <a:r>
              <a:rPr lang="uk-UA" dirty="0" smtClean="0"/>
              <a:t>Ознаки бароко: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Ансамбль (</a:t>
            </a:r>
            <a:r>
              <a:rPr lang="uk-UA" dirty="0" err="1" smtClean="0"/>
              <a:t>дзвінниця</a:t>
            </a:r>
            <a:r>
              <a:rPr lang="uk-UA" dirty="0" smtClean="0"/>
              <a:t> + </a:t>
            </a:r>
            <a:r>
              <a:rPr lang="uk-UA" dirty="0" smtClean="0"/>
              <a:t>храм)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Потиньковані стіни</a:t>
            </a:r>
          </a:p>
          <a:p>
            <a:r>
              <a:rPr lang="uk-UA" dirty="0" smtClean="0"/>
              <a:t>Ознаки готичного стилю: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uk-UA" dirty="0" smtClean="0"/>
              <a:t>Несферичні куполи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uk-UA" dirty="0" smtClean="0"/>
              <a:t>Шатроподібний дах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uk-UA" dirty="0" smtClean="0"/>
              <a:t>Трикутний аттик</a:t>
            </a:r>
          </a:p>
          <a:p>
            <a:pPr marL="285750" indent="-285750">
              <a:buFont typeface="Courier New" pitchFamily="49" charset="0"/>
              <a:buChar char="o"/>
            </a:pPr>
            <a:endParaRPr lang="ru-RU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 smtClean="0"/>
              <a:t>Українські землі в другій половині ХVІ ст.</a:t>
            </a:r>
          </a:p>
          <a:p>
            <a:r>
              <a:rPr lang="uk-UA" dirty="0" smtClean="0"/>
              <a:t>• – Церква Зішестя Святого Духа в </a:t>
            </a:r>
            <a:r>
              <a:rPr lang="uk-UA" dirty="0" err="1" smtClean="0"/>
              <a:t>Потеличі</a:t>
            </a:r>
            <a:r>
              <a:rPr lang="uk-UA" dirty="0" smtClean="0"/>
              <a:t> </a:t>
            </a:r>
          </a:p>
          <a:p>
            <a:r>
              <a:rPr lang="uk-UA" dirty="0" smtClean="0"/>
              <a:t>• – Успенська церква та вежа </a:t>
            </a:r>
            <a:r>
              <a:rPr lang="uk-UA" dirty="0" err="1" smtClean="0"/>
              <a:t>Корнякта</a:t>
            </a:r>
            <a:r>
              <a:rPr lang="uk-UA" dirty="0" smtClean="0"/>
              <a:t> у Львові. </a:t>
            </a:r>
          </a:p>
          <a:p>
            <a:r>
              <a:rPr lang="uk-UA" dirty="0" smtClean="0"/>
              <a:t>– Троїцький Межиріцький монастир-фортеця поблизу Острога </a:t>
            </a:r>
          </a:p>
          <a:p>
            <a:r>
              <a:rPr lang="uk-UA" dirty="0" smtClean="0"/>
              <a:t>• – Іллінська церква в Суботові. Реконструкція. 1656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143953" y="1753822"/>
            <a:ext cx="9036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Українські землі в 60–80-ті рр. XVII ст.</a:t>
            </a:r>
            <a:r>
              <a:rPr lang="uk-UA" dirty="0" smtClean="0"/>
              <a:t> </a:t>
            </a:r>
          </a:p>
          <a:p>
            <a:r>
              <a:rPr lang="uk-UA" dirty="0" smtClean="0"/>
              <a:t>– Троїцький собор Густинського монастиря. 1674–1676. </a:t>
            </a:r>
          </a:p>
          <a:p>
            <a:r>
              <a:rPr lang="uk-UA" dirty="0" smtClean="0"/>
              <a:t>• – Троїцький собор Троїцько-Іллінського монастиря в Чернігові. 1679–1695. </a:t>
            </a:r>
          </a:p>
          <a:p>
            <a:r>
              <a:rPr lang="uk-UA" dirty="0" smtClean="0"/>
              <a:t>• – Покровський собор у Харкові. 1689. </a:t>
            </a:r>
          </a:p>
          <a:p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149958" y="3068960"/>
            <a:ext cx="9174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Українські землі наприкінці ХVІІ – у першій половині ХVІІІ ст.</a:t>
            </a:r>
            <a:r>
              <a:rPr lang="uk-UA" dirty="0" smtClean="0"/>
              <a:t> </a:t>
            </a:r>
          </a:p>
          <a:p>
            <a:r>
              <a:rPr lang="uk-UA" dirty="0" smtClean="0"/>
              <a:t>– Георгіївська церква Видубицького монастиря в Києві. 1696–1701. </a:t>
            </a:r>
          </a:p>
          <a:p>
            <a:r>
              <a:rPr lang="uk-UA" dirty="0" smtClean="0"/>
              <a:t>• – Преображенська церква у Великих Сорочинцях. 1732.</a:t>
            </a:r>
          </a:p>
          <a:p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89756" y="4005064"/>
            <a:ext cx="8820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Українські землі в другій половині XVIII ст.</a:t>
            </a:r>
          </a:p>
          <a:p>
            <a:r>
              <a:rPr lang="uk-UA" dirty="0" smtClean="0"/>
              <a:t>Троїцька соборна церква в Самарській слободі (Новомосковську). 1773–1779. </a:t>
            </a:r>
          </a:p>
          <a:p>
            <a:r>
              <a:rPr lang="uk-UA" dirty="0" smtClean="0"/>
              <a:t>• – Покровська церква в Києві. 1766. </a:t>
            </a:r>
          </a:p>
          <a:p>
            <a:r>
              <a:rPr lang="uk-UA" dirty="0" smtClean="0"/>
              <a:t>• – Успенська соборна церква Почаївської лаври. 1771–1783. </a:t>
            </a:r>
          </a:p>
          <a:p>
            <a:r>
              <a:rPr lang="uk-UA" dirty="0" smtClean="0"/>
              <a:t>• – Собор Святого Юра у Львові. 1744–1762. </a:t>
            </a:r>
          </a:p>
          <a:p>
            <a:r>
              <a:rPr lang="uk-UA" dirty="0" smtClean="0"/>
              <a:t>• - Андріївська церква в Києві. 1754 </a:t>
            </a:r>
          </a:p>
          <a:p>
            <a:r>
              <a:rPr lang="uk-UA" b="1" dirty="0" smtClean="0"/>
              <a:t>Українські землі у складі Російської та Австрійської (Австро-Угорської) імперії у другій половині ХІХ ст. – початку ХХ ст.</a:t>
            </a:r>
            <a:endParaRPr lang="uk-UA" dirty="0" smtClean="0"/>
          </a:p>
          <a:p>
            <a:r>
              <a:rPr lang="uk-UA" dirty="0" smtClean="0"/>
              <a:t>– Володимирський собор у Києві. 1862–1896.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3112507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44824"/>
            <a:ext cx="9036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Українські землі в 60–80-ті рр. XVII ст.</a:t>
            </a:r>
            <a:r>
              <a:rPr lang="uk-UA" sz="3200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uk-UA" sz="3200" dirty="0" smtClean="0"/>
              <a:t>Троїцький собор Густинського монастиря. 1674–1676. </a:t>
            </a:r>
          </a:p>
          <a:p>
            <a:pPr algn="ctr"/>
            <a:r>
              <a:rPr lang="uk-UA" sz="3200" dirty="0" smtClean="0"/>
              <a:t>Троїцький собор Троїцько-Іллінського монастиря в Чернігові. 1679–1695. </a:t>
            </a:r>
          </a:p>
          <a:p>
            <a:pPr algn="ctr"/>
            <a:r>
              <a:rPr lang="uk-UA" sz="3200" dirty="0" smtClean="0"/>
              <a:t>Покровський собор у Харкові. 1689. 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2915455614"/>
      </p:ext>
    </p:extLst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ustynskiy_monastery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492" y="0"/>
            <a:ext cx="520350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478" y="2060848"/>
            <a:ext cx="37147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Хрестоподібні обсяги будівлі по зовнішніх кутах закріплені </a:t>
            </a:r>
            <a:r>
              <a:rPr lang="uk-UA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прибудовою додаткових об’ємів</a:t>
            </a:r>
            <a:r>
              <a:rPr lang="uk-UA" dirty="0" smtClean="0">
                <a:solidFill>
                  <a:srgbClr val="002060"/>
                </a:solidFill>
              </a:rPr>
              <a:t>, Як результат – багата гра площин.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	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04664"/>
            <a:ext cx="38576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Троїцький собор жіночого  Густинського монастиря у  </a:t>
            </a:r>
            <a:r>
              <a:rPr lang="uk-UA" b="1" dirty="0" err="1" smtClean="0">
                <a:solidFill>
                  <a:srgbClr val="002060"/>
                </a:solidFill>
              </a:rPr>
              <a:t>у</a:t>
            </a:r>
            <a:r>
              <a:rPr lang="uk-UA" b="1" dirty="0" smtClean="0">
                <a:solidFill>
                  <a:srgbClr val="002060"/>
                </a:solidFill>
              </a:rPr>
              <a:t> Прилуках на Чернігівщині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вважають одним з найкращих взірців українського бароко.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166" y="3466193"/>
            <a:ext cx="33123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Ознаки бароко: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</a:rPr>
              <a:t>Потиньковані стіни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</a:rPr>
              <a:t>Складний динамічний фасад;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</a:rPr>
              <a:t>Ритм утворюють не тільки вікна, </a:t>
            </a:r>
            <a:r>
              <a:rPr lang="uk-UA" b="1" dirty="0" smtClean="0">
                <a:solidFill>
                  <a:srgbClr val="002060"/>
                </a:solidFill>
              </a:rPr>
              <a:t>а й ніші, </a:t>
            </a:r>
            <a:r>
              <a:rPr lang="uk-UA" b="1" dirty="0" smtClean="0">
                <a:solidFill>
                  <a:srgbClr val="002060"/>
                </a:solidFill>
              </a:rPr>
              <a:t>прикрашені </a:t>
            </a:r>
            <a:r>
              <a:rPr lang="uk-UA" b="1" dirty="0" smtClean="0">
                <a:solidFill>
                  <a:srgbClr val="002060"/>
                </a:solidFill>
              </a:rPr>
              <a:t>фресками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</a:rPr>
              <a:t>Вікна </a:t>
            </a:r>
            <a:r>
              <a:rPr lang="uk-UA" dirty="0" smtClean="0">
                <a:solidFill>
                  <a:srgbClr val="002060"/>
                </a:solidFill>
              </a:rPr>
              <a:t>різного розміру </a:t>
            </a:r>
            <a:r>
              <a:rPr lang="uk-UA" dirty="0" smtClean="0">
                <a:solidFill>
                  <a:srgbClr val="002060"/>
                </a:solidFill>
              </a:rPr>
              <a:t>створюють ритм</a:t>
            </a:r>
            <a:endParaRPr lang="uk-UA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2060"/>
                </a:solidFill>
              </a:rPr>
              <a:t>Грушоподібні куполи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letskiy_monaste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3" name="Рисунок 2" descr="AX_Chernigiv_Troitska_Church_and_Monaste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047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5353417" y="188640"/>
            <a:ext cx="37861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Троїцький собор Троїцько-Іллінського монастиря в Чернігові. 1679–1695.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Будувався</a:t>
            </a:r>
            <a:r>
              <a:rPr lang="ru-RU" dirty="0" smtClean="0"/>
              <a:t> </a:t>
            </a:r>
            <a:r>
              <a:rPr lang="ru-RU" dirty="0" err="1" smtClean="0"/>
              <a:t>головним</a:t>
            </a:r>
            <a:r>
              <a:rPr lang="ru-RU" dirty="0" smtClean="0"/>
              <a:t> чином на </a:t>
            </a:r>
            <a:r>
              <a:rPr lang="ru-RU" dirty="0" err="1" smtClean="0"/>
              <a:t>кошти</a:t>
            </a:r>
            <a:r>
              <a:rPr lang="ru-RU" dirty="0" smtClean="0"/>
              <a:t> </a:t>
            </a:r>
            <a:r>
              <a:rPr lang="ru-RU" dirty="0" err="1" smtClean="0"/>
              <a:t>І.Мазепи</a:t>
            </a:r>
            <a:r>
              <a:rPr lang="ru-RU" dirty="0" smtClean="0"/>
              <a:t>,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50364" y="2413337"/>
            <a:ext cx="2592288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Особливості:</a:t>
            </a:r>
          </a:p>
          <a:p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Прямокутна (чоловіча)основа:</a:t>
            </a:r>
          </a:p>
          <a:p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Елементи тридольної церкви</a:t>
            </a:r>
          </a:p>
          <a:p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Складної форми куполи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krovski_sob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98888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000629" y="1643050"/>
            <a:ext cx="414337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1600" b="1" dirty="0" smtClean="0"/>
              <a:t>Покровський собор у Харкові </a:t>
            </a:r>
            <a:r>
              <a:rPr lang="uk-UA" sz="1600" dirty="0" smtClean="0"/>
              <a:t>майже повністю повторює українську </a:t>
            </a:r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дерев'яну трьохчасну церкву, </a:t>
            </a:r>
            <a:r>
              <a:rPr lang="uk-UA" sz="1600" dirty="0" smtClean="0"/>
              <a:t>здалека собор нагадує три свічі, які стоять у ряд. Три його башти розділені від самої землі, звужуються доверху та гармонічно об'єднані у єдине ціле. </a:t>
            </a:r>
          </a:p>
          <a:p>
            <a:pPr algn="just"/>
            <a:r>
              <a:rPr lang="uk-UA" sz="1600" dirty="0" smtClean="0"/>
              <a:t>	Собор побудовано у два поверхи: знизу - зимній, теплий, храм, зверху - літній, холодний. Верхня церква майже цілком повторює нижню. </a:t>
            </a:r>
          </a:p>
          <a:p>
            <a:pPr algn="just"/>
            <a:r>
              <a:rPr lang="uk-UA" sz="1600" dirty="0" smtClean="0"/>
              <a:t>	Перший ярус оточено відкритою аркадою, на якій на рівні підлоги верхнього храму побудовано обхід-гульбище. </a:t>
            </a:r>
          </a:p>
          <a:p>
            <a:pPr algn="just"/>
            <a:r>
              <a:rPr lang="uk-UA" sz="1600" dirty="0" smtClean="0"/>
              <a:t>	Фасади собору багато при-крашені наличниками, </a:t>
            </a:r>
            <a:r>
              <a:rPr lang="uk-UA" sz="1600" dirty="0" err="1" smtClean="0"/>
              <a:t>напівколонками</a:t>
            </a:r>
            <a:r>
              <a:rPr lang="uk-UA" sz="1600" dirty="0" smtClean="0"/>
              <a:t>, карнизами. </a:t>
            </a:r>
            <a:endParaRPr lang="uk-UA" sz="1600" dirty="0" smtClean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836712"/>
            <a:ext cx="61206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Українські землі наприкінці ХVІІ – у першій половині ХVІІІ ст.</a:t>
            </a:r>
            <a:r>
              <a:rPr lang="uk-UA" sz="32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uk-UA" sz="3200" dirty="0" smtClean="0">
                <a:latin typeface="Arial Narrow" panose="020B0606020202030204" pitchFamily="34" charset="0"/>
              </a:rPr>
              <a:t>Георгіївська церква Видубицького монастиря в Києві. 1696–1701. </a:t>
            </a:r>
          </a:p>
          <a:p>
            <a:pPr>
              <a:lnSpc>
                <a:spcPct val="150000"/>
              </a:lnSpc>
            </a:pPr>
            <a:r>
              <a:rPr lang="uk-UA" sz="3200" dirty="0" smtClean="0">
                <a:latin typeface="Arial Narrow" panose="020B0606020202030204" pitchFamily="34" charset="0"/>
              </a:rPr>
              <a:t>Преображенська церква у Великих Сорочинцях. 1732</a:t>
            </a:r>
            <a:r>
              <a:rPr lang="uk-UA" sz="3200" dirty="0" smtClean="0"/>
              <a:t>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57484542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24744"/>
            <a:ext cx="7704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222629"/>
                </a:solidFill>
                <a:latin typeface="Roboto"/>
              </a:rPr>
              <a:t>Церва святого Іллі була зведена </a:t>
            </a:r>
          </a:p>
          <a:p>
            <a:r>
              <a:rPr lang="uk-UA" sz="2800" dirty="0" smtClean="0">
                <a:solidFill>
                  <a:srgbClr val="222629"/>
                </a:solidFill>
                <a:latin typeface="Roboto"/>
              </a:rPr>
              <a:t>у 1653-1656 роках в стилі раннього бароко. Вона виконувала навіть оборонне значення. Укріплена двометровими стінами, а також бійницями, які пристосовані навіть для гармат. Церква служила й за родову усипальницю Хмельницьких. У внутрішньому склепі було поховано й самого гетьмана, але згодом, за переказами, тіло перепоховали у іншому місці.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54826345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424" y="188640"/>
            <a:ext cx="4608512" cy="29069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553621"/>
            <a:ext cx="4203168" cy="3152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553621"/>
            <a:ext cx="4287990" cy="31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6896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530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45303" y="188640"/>
            <a:ext cx="4000496" cy="31700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/>
              <a:t>Георгіївська церква </a:t>
            </a:r>
          </a:p>
          <a:p>
            <a:r>
              <a:rPr lang="uk-UA" sz="2000" b="1" dirty="0" smtClean="0"/>
              <a:t> Видубицького монастиря. Збудований на кошт стародубського полковника Михайла Миклашевського. </a:t>
            </a:r>
          </a:p>
          <a:p>
            <a:r>
              <a:rPr lang="uk-UA" sz="2000" b="1" dirty="0" smtClean="0"/>
              <a:t>Це один з найвиразніших зразків храмового будівництва епохи архітектури українського бароко</a:t>
            </a:r>
            <a:endParaRPr lang="uk-UA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33383" y="4077072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Бароко:</a:t>
            </a:r>
          </a:p>
          <a:p>
            <a:r>
              <a:rPr lang="uk-UA" dirty="0" smtClean="0"/>
              <a:t>Стіни багато декоровані </a:t>
            </a:r>
            <a:r>
              <a:rPr lang="uk-UA" dirty="0" smtClean="0"/>
              <a:t>ліпниною</a:t>
            </a:r>
            <a:r>
              <a:rPr lang="uk-UA" dirty="0" smtClean="0"/>
              <a:t>;</a:t>
            </a:r>
          </a:p>
          <a:p>
            <a:r>
              <a:rPr lang="uk-UA" dirty="0" smtClean="0"/>
              <a:t>Багато рівнів (дахи на різних рівнях)</a:t>
            </a:r>
            <a:endParaRPr lang="ru-RU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erkva_v_Sorochintsa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428736"/>
            <a:ext cx="38576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Спасо-Преображенська церква у Великих Сорочинцях</a:t>
            </a:r>
            <a:r>
              <a:rPr lang="uk-UA" sz="2000" dirty="0" smtClean="0"/>
              <a:t> - один із найкращих зразків церковної архітектури Лівобережної України початку XVIII століття.</a:t>
            </a:r>
            <a:endParaRPr lang="uk-UA" sz="20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556792"/>
            <a:ext cx="9036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dirty="0" smtClean="0">
                <a:solidFill>
                  <a:srgbClr val="C00000"/>
                </a:solidFill>
              </a:rPr>
              <a:t>Українські землі в другій половині XVIII ст.</a:t>
            </a:r>
          </a:p>
          <a:p>
            <a:pPr algn="ctr">
              <a:lnSpc>
                <a:spcPct val="150000"/>
              </a:lnSpc>
            </a:pPr>
            <a:r>
              <a:rPr lang="uk-UA" sz="2400" dirty="0" smtClean="0"/>
              <a:t>Троїцька соборна церква в Самарській слободі </a:t>
            </a:r>
          </a:p>
          <a:p>
            <a:pPr algn="ctr">
              <a:lnSpc>
                <a:spcPct val="150000"/>
              </a:lnSpc>
            </a:pPr>
            <a:r>
              <a:rPr lang="uk-UA" sz="2400" dirty="0" smtClean="0"/>
              <a:t>(Новомосковську). 1773–1779. </a:t>
            </a:r>
          </a:p>
          <a:p>
            <a:pPr algn="ctr">
              <a:lnSpc>
                <a:spcPct val="150000"/>
              </a:lnSpc>
            </a:pPr>
            <a:r>
              <a:rPr lang="uk-UA" sz="2400" dirty="0" smtClean="0"/>
              <a:t>Покровська церква в Києві. 1766. </a:t>
            </a:r>
          </a:p>
          <a:p>
            <a:pPr algn="ctr">
              <a:lnSpc>
                <a:spcPct val="150000"/>
              </a:lnSpc>
            </a:pPr>
            <a:r>
              <a:rPr lang="uk-UA" sz="2400" dirty="0" smtClean="0"/>
              <a:t>Успенська соборна церква Почаївської лаври. 1771–1783. </a:t>
            </a:r>
          </a:p>
          <a:p>
            <a:pPr algn="ctr">
              <a:lnSpc>
                <a:spcPct val="150000"/>
              </a:lnSpc>
            </a:pPr>
            <a:r>
              <a:rPr lang="uk-UA" sz="2400" dirty="0" smtClean="0"/>
              <a:t>Собор Святого Юра у Львові. 1744–1762. </a:t>
            </a:r>
          </a:p>
          <a:p>
            <a:pPr algn="ctr">
              <a:lnSpc>
                <a:spcPct val="150000"/>
              </a:lnSpc>
            </a:pPr>
            <a:r>
              <a:rPr lang="uk-UA" sz="2400" dirty="0" smtClean="0"/>
              <a:t>Андріївська церква в Києві. 1754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23921348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96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/>
              <a:t>• </a:t>
            </a:r>
            <a:r>
              <a:rPr lang="uk-UA" sz="2800" b="1" dirty="0" smtClean="0">
                <a:solidFill>
                  <a:srgbClr val="002060"/>
                </a:solidFill>
              </a:rPr>
              <a:t>Виникнення та розквіт Київської Русі</a:t>
            </a:r>
            <a:endParaRPr lang="uk-UA" sz="28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/>
              <a:t> Софійський собор у Києві (перша половина 11 ст.). Сучасний вигляд.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Спасо-Преображенський собор в Чернігові. </a:t>
            </a:r>
            <a:r>
              <a:rPr lang="uk-UA" sz="2800" dirty="0" smtClean="0"/>
              <a:t>1036. Сучасний вигляд.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/>
              <a:t>Успенська соборна церква Києво-Печерського монастиря. 1073–1087. Реконструкція. Сучасний вигляд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/>
              <a:t>Успенський собор у Володимирі. 1161. Реконструкція.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/>
              <a:t>П’ятницька церква в Чернігові. Кінець 12 ст.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/>
              <a:t>Церква святого Пантелеймона в Галичі. Кінець 12ст.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/>
              <a:t>Вежа в селі Стовп поблизу Холма. Середина 13 ст. 43 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3845818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0072" y="2610648"/>
            <a:ext cx="385800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новомосковс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564904"/>
            <a:ext cx="3528392" cy="42210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6512" y="0"/>
            <a:ext cx="9180512" cy="24006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Троїцький собор у Новомосковську</a:t>
            </a:r>
            <a:r>
              <a:rPr lang="uk-UA" dirty="0" smtClean="0"/>
              <a:t>,</a:t>
            </a:r>
          </a:p>
          <a:p>
            <a:pPr algn="ctr"/>
            <a:r>
              <a:rPr lang="uk-UA" dirty="0" smtClean="0"/>
              <a:t>колишньому запорозькому місті Самарь (Новоселиці), центру Самарської паланки. Споруджений народним майстром Я. Погребняком </a:t>
            </a:r>
            <a:r>
              <a:rPr lang="uk-UA" b="1" dirty="0" smtClean="0"/>
              <a:t>із дерева без жодного залізного цвяха.</a:t>
            </a:r>
          </a:p>
          <a:p>
            <a:pPr algn="ctr"/>
            <a:r>
              <a:rPr lang="uk-UA" dirty="0" smtClean="0"/>
              <a:t>Конструктивно і композиційно </a:t>
            </a:r>
            <a:r>
              <a:rPr lang="uk-UA" b="1" dirty="0" smtClean="0"/>
              <a:t>є винятковим мистецьким твором дерев'яної архітектури </a:t>
            </a:r>
            <a:r>
              <a:rPr lang="uk-UA" dirty="0" smtClean="0"/>
              <a:t>України, </a:t>
            </a:r>
            <a:r>
              <a:rPr lang="uk-UA" b="1" dirty="0" smtClean="0"/>
              <a:t>єдиний збережений в Україні дев'ятидільний хра</a:t>
            </a:r>
            <a:r>
              <a:rPr lang="uk-UA" dirty="0" smtClean="0"/>
              <a:t>м, </a:t>
            </a:r>
          </a:p>
          <a:p>
            <a:pPr algn="ctr"/>
            <a:r>
              <a:rPr lang="uk-UA" dirty="0" smtClean="0"/>
              <a:t>(дев'ять янгольських чинів)відноситься до </a:t>
            </a:r>
            <a:r>
              <a:rPr lang="uk-UA" b="1" dirty="0" smtClean="0"/>
              <a:t>100 найкращих дерев'яних споруд світу.</a:t>
            </a:r>
            <a:endParaRPr lang="uk-UA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997" y="3212976"/>
            <a:ext cx="5215598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643570" y="246446"/>
            <a:ext cx="3500430" cy="27392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400" b="1" dirty="0" smtClean="0"/>
              <a:t>А</a:t>
            </a:r>
            <a:r>
              <a:rPr lang="ru-RU" sz="1400" b="1" dirty="0" err="1" smtClean="0"/>
              <a:t>рхітектурний</a:t>
            </a:r>
            <a:r>
              <a:rPr lang="ru-RU" sz="1400" b="1" dirty="0" smtClean="0"/>
              <a:t> ансамбль </a:t>
            </a:r>
            <a:r>
              <a:rPr lang="ru-RU" sz="1400" b="1" dirty="0" err="1" smtClean="0"/>
              <a:t>скла-дається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з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самої</a:t>
            </a:r>
            <a:r>
              <a:rPr lang="ru-RU" sz="1400" b="1" dirty="0" smtClean="0"/>
              <a:t> церкви Х</a:t>
            </a:r>
            <a:r>
              <a:rPr lang="en-US" sz="1400" b="1" dirty="0" smtClean="0"/>
              <a:t>VIII </a:t>
            </a:r>
            <a:r>
              <a:rPr lang="ru-RU" sz="1400" b="1" dirty="0" smtClean="0"/>
              <a:t>ст., </a:t>
            </a:r>
            <a:r>
              <a:rPr lang="ru-RU" sz="1400" b="1" dirty="0" err="1" smtClean="0"/>
              <a:t>двоповерхової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прибудови</a:t>
            </a:r>
            <a:r>
              <a:rPr lang="ru-RU" sz="1400" b="1" dirty="0" smtClean="0"/>
              <a:t>,  </a:t>
            </a:r>
            <a:r>
              <a:rPr lang="ru-RU" sz="1400" b="1" dirty="0" err="1" smtClean="0"/>
              <a:t>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дзвіниці</a:t>
            </a:r>
            <a:endParaRPr lang="uk-UA" sz="1400" b="1" dirty="0" smtClean="0"/>
          </a:p>
          <a:p>
            <a:r>
              <a:rPr lang="ru-RU" sz="1400" b="1" dirty="0" err="1" smtClean="0"/>
              <a:t>Двір</a:t>
            </a:r>
            <a:r>
              <a:rPr lang="ru-RU" sz="1400" b="1" dirty="0" smtClean="0"/>
              <a:t> храму </a:t>
            </a:r>
            <a:r>
              <a:rPr lang="ru-RU" sz="1400" b="1" dirty="0" err="1" smtClean="0"/>
              <a:t>частково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загород-жений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цегляним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парканом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з</a:t>
            </a:r>
            <a:r>
              <a:rPr lang="ru-RU" sz="1400" b="1" dirty="0" smtClean="0"/>
              <a:t> воротами та </a:t>
            </a:r>
            <a:r>
              <a:rPr lang="ru-RU" sz="1400" b="1" dirty="0" err="1" smtClean="0"/>
              <a:t>частково-метале-вою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решіткою</a:t>
            </a:r>
            <a:r>
              <a:rPr lang="ru-RU" sz="1400" b="1" dirty="0" smtClean="0"/>
              <a:t> на </a:t>
            </a:r>
            <a:r>
              <a:rPr lang="ru-RU" sz="1400" b="1" dirty="0" err="1" smtClean="0"/>
              <a:t>ажурній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цегляній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парапетній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стіні</a:t>
            </a:r>
            <a:r>
              <a:rPr lang="ru-RU" sz="1400" b="1" dirty="0" smtClean="0"/>
              <a:t>. В </a:t>
            </a:r>
            <a:r>
              <a:rPr lang="ru-RU" sz="1400" b="1" dirty="0" err="1" smtClean="0"/>
              <a:t>центрі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знаходиться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цегляна</a:t>
            </a:r>
            <a:r>
              <a:rPr lang="ru-RU" sz="1400" b="1" dirty="0" smtClean="0"/>
              <a:t> аркада </a:t>
            </a:r>
            <a:r>
              <a:rPr lang="ru-RU" sz="1400" b="1" dirty="0" err="1" smtClean="0"/>
              <a:t>з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ворітьми</a:t>
            </a:r>
            <a:r>
              <a:rPr lang="ru-RU" sz="1400" b="1" dirty="0" smtClean="0"/>
              <a:t> та </a:t>
            </a:r>
            <a:r>
              <a:rPr lang="ru-RU" sz="1400" b="1" dirty="0" err="1" smtClean="0"/>
              <a:t>фіртками</a:t>
            </a:r>
            <a:r>
              <a:rPr lang="ru-RU" sz="1400" b="1" dirty="0" smtClean="0"/>
              <a:t>.</a:t>
            </a:r>
            <a:r>
              <a:rPr lang="ru-RU" sz="1400" dirty="0" smtClean="0"/>
              <a:t> </a:t>
            </a:r>
            <a:endParaRPr lang="en-US" sz="1400" dirty="0" smtClean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508104" y="3212976"/>
            <a:ext cx="3537948" cy="360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67544" y="-18509"/>
            <a:ext cx="3916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84138"/>
            <a:r>
              <a:rPr lang="uk-UA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Покровська церква в Києві. </a:t>
            </a:r>
            <a:r>
              <a:rPr lang="uk-UA" b="1" dirty="0" smtClean="0">
                <a:solidFill>
                  <a:srgbClr val="FFC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1766.</a:t>
            </a:r>
            <a:endParaRPr lang="uk-UA" sz="3200" b="1" dirty="0" smtClean="0">
              <a:solidFill>
                <a:srgbClr val="FFC000"/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404664"/>
            <a:ext cx="45365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Бароковий стиль: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Потиньковані стіни,складної, динамічної форми фасад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Декоровані пілястрами стіни</a:t>
            </a:r>
          </a:p>
          <a:p>
            <a:pPr marL="285750" indent="-285750">
              <a:buFontTx/>
              <a:buChar char="-"/>
            </a:pPr>
            <a:r>
              <a:rPr lang="uk-UA" dirty="0"/>
              <a:t>в</a:t>
            </a:r>
            <a:r>
              <a:rPr lang="uk-UA" dirty="0" smtClean="0"/>
              <a:t>ізуально виділені вікна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Аттик овальної форми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Вікна круглої та хрестоподібної форми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Зелені куполи</a:t>
            </a:r>
          </a:p>
          <a:p>
            <a:pPr marL="285750" indent="-285750">
              <a:buFontTx/>
              <a:buChar char="-"/>
            </a:pPr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chaev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786094"/>
            <a:ext cx="6740240" cy="43451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4414" y="1"/>
            <a:ext cx="707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Успенська соборна церква Почаївської лаври. 1771–1783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14414" y="5445224"/>
            <a:ext cx="684076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Багаторівневий фасад</a:t>
            </a:r>
          </a:p>
          <a:p>
            <a:r>
              <a:rPr lang="uk-UA" dirty="0" smtClean="0"/>
              <a:t>Дзвіниці на фасади</a:t>
            </a:r>
          </a:p>
          <a:p>
            <a:r>
              <a:rPr lang="uk-UA" dirty="0" smtClean="0"/>
              <a:t>Багатство об’ємів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овний вхы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8" y="116632"/>
            <a:ext cx="4822047" cy="64293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29190" y="260648"/>
            <a:ext cx="389128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Собор Святого Юра </a:t>
            </a:r>
          </a:p>
          <a:p>
            <a:r>
              <a:rPr lang="uk-UA" sz="1600" b="1" dirty="0" smtClean="0"/>
              <a:t>Угорі споруда охоплена карнизом. Численні пілястри, парні (на барабані) і подвоєні на стінах собору, увінчані 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кам'яними рококовими ліхтарями</a:t>
            </a:r>
            <a:r>
              <a:rPr lang="uk-UA" sz="1600" b="1" dirty="0" smtClean="0"/>
              <a:t>, надають будові стрункости. </a:t>
            </a:r>
          </a:p>
          <a:p>
            <a:r>
              <a:rPr lang="uk-UA" sz="1600" b="1" dirty="0" smtClean="0"/>
              <a:t>На вході до катедри побудовані 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паристі сходи з рококовою ажурною балюстрадою,</a:t>
            </a:r>
            <a:r>
              <a:rPr lang="uk-UA" sz="1600" b="1" dirty="0" smtClean="0"/>
              <a:t> оздобленою вазами та путами. На фасаді обабіч головного входу 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статуї митрополитів Атанасія і Лева</a:t>
            </a:r>
            <a:r>
              <a:rPr lang="uk-UA" sz="1600" b="1" dirty="0" smtClean="0"/>
              <a:t>, над входом , причілок з 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гербовим щитиком 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Шептицькі"/>
              </a:rPr>
              <a:t>Шептицьких</a:t>
            </a:r>
            <a:r>
              <a:rPr lang="uk-UA" sz="1600" b="1" dirty="0" smtClean="0"/>
              <a:t> й </a:t>
            </a:r>
            <a:r>
              <a:rPr lang="uk-UA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аттикою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завершеною кінною статуєю св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ятого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Юрія-Змієборця роботи українського 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Скульптор"/>
              </a:rPr>
              <a:t>скульптора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Йогана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Пінзеля.</a:t>
            </a:r>
          </a:p>
          <a:p>
            <a:r>
              <a:rPr lang="uk-UA" sz="1600" b="1" dirty="0" smtClean="0"/>
              <a:t> Подвір'я перед катедрою замикають дві рококові брами, прикрашені алегоричними постатями, що символізують Віру й Надію та Церкву Риму і Церкву Греції.</a:t>
            </a:r>
            <a:endParaRPr lang="uk-UA" sz="1600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8640"/>
            <a:ext cx="8352928" cy="655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utevki.by/images/pagesfotos/8/%D1%84%D0%BE%D1%82%D0%B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5864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276872"/>
            <a:ext cx="889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Українські землі у складі Російської та Австрійської (Австро-Угорської) імперії у другій половині ХІХ ст. – початку ХХ ст</a:t>
            </a:r>
            <a:r>
              <a:rPr lang="uk-UA" sz="2400" b="1" dirty="0" smtClean="0"/>
              <a:t>.</a:t>
            </a:r>
            <a:endParaRPr lang="uk-UA" sz="2400" dirty="0" smtClean="0"/>
          </a:p>
          <a:p>
            <a:r>
              <a:rPr lang="uk-UA" sz="2400" dirty="0" smtClean="0"/>
              <a:t>Володимирський собор у Києві. 1862–1896.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61742158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1840" y="1412776"/>
            <a:ext cx="5886213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4272" y="116632"/>
            <a:ext cx="9361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Володимирський собор </a:t>
            </a:r>
            <a:b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Києві     1862–1896</a:t>
            </a:r>
            <a:endParaRPr lang="uk-UA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700808"/>
            <a:ext cx="26642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Арочні вікна складної форми;</a:t>
            </a:r>
          </a:p>
          <a:p>
            <a:r>
              <a:rPr lang="uk-UA" sz="2800" dirty="0" smtClean="0"/>
              <a:t>Рустиковані стіни;</a:t>
            </a:r>
          </a:p>
          <a:p>
            <a:r>
              <a:rPr lang="uk-UA" sz="2800" dirty="0" smtClean="0"/>
              <a:t>Високі барабани – низькі куполи</a:t>
            </a:r>
            <a:endParaRPr lang="ru-RU" sz="28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ихайловский  большо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29190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Михайлівський  </a:t>
            </a:r>
            <a:r>
              <a:rPr lang="uk-UA" dirty="0" err="1" smtClean="0"/>
              <a:t>семикупольний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золотоверхий собор  у Києві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44208" y="764704"/>
            <a:ext cx="2520280" cy="53553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Особливості:</a:t>
            </a:r>
          </a:p>
          <a:p>
            <a:r>
              <a:rPr lang="uk-UA" dirty="0" smtClean="0"/>
              <a:t>Риси готичного стилю: </a:t>
            </a:r>
            <a:r>
              <a:rPr lang="uk-UA" dirty="0" err="1" smtClean="0"/>
              <a:t>контрофорси</a:t>
            </a:r>
            <a:endParaRPr lang="uk-UA" dirty="0" smtClean="0"/>
          </a:p>
          <a:p>
            <a:r>
              <a:rPr lang="uk-UA" dirty="0" smtClean="0"/>
              <a:t>Риси бароко: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блакитно-біло-золотий колір;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Перші позолочені куполи складної форми;</a:t>
            </a:r>
          </a:p>
          <a:p>
            <a:pPr marL="285750" indent="-285750">
              <a:buFontTx/>
              <a:buChar char="-"/>
            </a:pPr>
            <a:r>
              <a:rPr lang="uk-UA" dirty="0" err="1" smtClean="0"/>
              <a:t>Резоліти</a:t>
            </a:r>
            <a:r>
              <a:rPr lang="uk-UA" dirty="0" smtClean="0"/>
              <a:t> (виступ )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Пілястри коринфські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Елементи </a:t>
            </a:r>
            <a:r>
              <a:rPr lang="uk-UA" dirty="0" err="1" smtClean="0"/>
              <a:t>рустикації</a:t>
            </a:r>
            <a:endParaRPr lang="uk-UA" dirty="0" smtClean="0"/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rgbClr val="FF0000"/>
                </a:solidFill>
              </a:rPr>
              <a:t>Фігурні, багато декоровані фресками та золотом  аттики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691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5816" y="116632"/>
            <a:ext cx="6137053" cy="527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406646" y="260648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Спасо-Преображенський  собор у Чернігові, 1036р. </a:t>
            </a:r>
            <a:endParaRPr lang="uk-UA" b="1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uk-UA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uk-UA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860032" y="5661248"/>
            <a:ext cx="2500266" cy="63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i="0" u="none" strike="noStrike" kern="0" cap="none" spc="300" normalizeH="0" baseline="0" noProof="0" dirty="0" smtClean="0">
                <a:ln>
                  <a:noFill/>
                </a:ln>
                <a:solidFill>
                  <a:srgbClr val="CC0000"/>
                </a:solidFill>
                <a:uLnTx/>
                <a:uFillTx/>
                <a:latin typeface="+mj-lt"/>
                <a:ea typeface="+mj-ea"/>
                <a:cs typeface="+mj-cs"/>
              </a:rPr>
              <a:t>Найдавніша</a:t>
            </a:r>
            <a:r>
              <a:rPr kumimoji="0" lang="uk-UA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uLnTx/>
                <a:uFillTx/>
                <a:latin typeface="+mj-lt"/>
                <a:ea typeface="+mj-ea"/>
                <a:cs typeface="+mj-cs"/>
              </a:rPr>
              <a:t> споруда </a:t>
            </a:r>
            <a:br>
              <a:rPr kumimoji="0" lang="uk-UA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uLnTx/>
                <a:uFillTx/>
                <a:latin typeface="+mj-lt"/>
                <a:ea typeface="+mj-ea"/>
                <a:cs typeface="+mj-cs"/>
              </a:rPr>
              <a:t>ХІ </a:t>
            </a:r>
            <a:r>
              <a:rPr kumimoji="0" lang="uk-UA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uLnTx/>
                <a:uFillTx/>
                <a:latin typeface="+mj-lt"/>
                <a:ea typeface="+mj-ea"/>
                <a:cs typeface="+mj-cs"/>
              </a:rPr>
              <a:t>ст</a:t>
            </a:r>
            <a:r>
              <a:rPr kumimoji="0" lang="uk-UA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uLnTx/>
                <a:uFillTx/>
                <a:latin typeface="+mj-lt"/>
                <a:ea typeface="+mj-ea"/>
                <a:cs typeface="+mj-cs"/>
              </a:rPr>
              <a:t>, що збереглася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262778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uk-UA" b="1" dirty="0">
                <a:solidFill>
                  <a:srgbClr val="7030A0"/>
                </a:solidFill>
              </a:rPr>
              <a:t>Тринефний, увінчаний п'ятьма </a:t>
            </a:r>
            <a:r>
              <a:rPr lang="uk-UA" b="1" dirty="0" smtClean="0">
                <a:solidFill>
                  <a:srgbClr val="7030A0"/>
                </a:solidFill>
              </a:rPr>
              <a:t>банями (ІХ + 4 євангеліста)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uk-UA" b="1" dirty="0" smtClean="0">
                <a:solidFill>
                  <a:srgbClr val="7030A0"/>
                </a:solidFill>
              </a:rPr>
              <a:t>Два куполи конусоподібні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uk-UA" b="1" dirty="0" smtClean="0">
                <a:solidFill>
                  <a:srgbClr val="7030A0"/>
                </a:solidFill>
              </a:rPr>
              <a:t>Баня одного – сонячний годинник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uk-UA" b="1" dirty="0" smtClean="0">
                <a:solidFill>
                  <a:srgbClr val="7030A0"/>
                </a:solidFill>
              </a:rPr>
              <a:t>Непотиньковані клаптики – ознаки візантійського стилю  (історична пам’ятка)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endParaRPr lang="uk-UA" b="1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endParaRPr lang="uk-UA" b="1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ru-RU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47742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8d4d92edd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4067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ладелец\Desktop\искусск. причерноморья\e7f61363e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3332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99637" y="5733256"/>
            <a:ext cx="568180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Софія Київська</a:t>
            </a:r>
          </a:p>
          <a:p>
            <a:pPr>
              <a:spcBef>
                <a:spcPct val="50000"/>
              </a:spcBef>
            </a:pP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Сучасного вигляду </a:t>
            </a: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 набув у ХУІІ – ХУІІІ </a:t>
            </a:r>
            <a:r>
              <a:rPr lang="uk-UA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40540" y="692696"/>
            <a:ext cx="2808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dirty="0" smtClean="0"/>
              <a:t>13-купольний храм(</a:t>
            </a:r>
            <a:r>
              <a:rPr lang="uk-UA" dirty="0" err="1" smtClean="0"/>
              <a:t>шатроподібне</a:t>
            </a:r>
            <a:r>
              <a:rPr lang="uk-UA" dirty="0" smtClean="0"/>
              <a:t> розташування)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Ознаки бароко: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6600"/>
                </a:solidFill>
              </a:rPr>
              <a:t>Потиньковані стіни,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6600"/>
                </a:solidFill>
              </a:rPr>
              <a:t>Грушовидної форми куполи;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6600"/>
                </a:solidFill>
              </a:rPr>
              <a:t>Контрастні кольори(</a:t>
            </a:r>
            <a:r>
              <a:rPr lang="uk-UA" dirty="0" err="1" smtClean="0">
                <a:solidFill>
                  <a:srgbClr val="006600"/>
                </a:solidFill>
              </a:rPr>
              <a:t>білий-зелений-золотийй</a:t>
            </a:r>
            <a:r>
              <a:rPr lang="uk-UA" dirty="0" smtClean="0">
                <a:solidFill>
                  <a:srgbClr val="006600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solidFill>
                  <a:srgbClr val="006600"/>
                </a:solidFill>
              </a:rPr>
              <a:t>Фасад складної форми(прибудови)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Ознаки романського стилю: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контрафорси</a:t>
            </a:r>
            <a:endParaRPr lang="uk-UA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67376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пенская  соборная церковь Киево Печерского монастір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579671"/>
            <a:ext cx="4067944" cy="518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киевопечерская успенска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970" y="1600439"/>
            <a:ext cx="4594053" cy="51618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3528" y="188640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Успе́нський собо́р </a:t>
            </a: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(Собо́р Успі́ння Пресвято́ї Богоро́диці)</a:t>
            </a:r>
            <a:r>
              <a:rPr lang="vi-VN" sz="2800" dirty="0" smtClean="0">
                <a:solidFill>
                  <a:srgbClr val="FF0000"/>
                </a:solidFill>
              </a:rPr>
              <a:t> </a:t>
            </a:r>
            <a:r>
              <a:rPr lang="vi-VN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головний соборний хра</a:t>
            </a: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 </a:t>
            </a:r>
            <a:r>
              <a:rPr lang="vi-VN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Києво-Печерської Лаври.</a:t>
            </a: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5462" y="1687398"/>
            <a:ext cx="2124237" cy="50783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Перший 7-купольний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Фігурні багато декоровані аттики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Складної форми куполи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Декоровані бані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Фресками декоровані стіні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dirty="0" smtClean="0"/>
              <a:t>Прямокутний	з </a:t>
            </a:r>
            <a:r>
              <a:rPr lang="uk-UA" dirty="0" err="1" smtClean="0"/>
              <a:t>резалітами</a:t>
            </a:r>
            <a:r>
              <a:rPr lang="uk-UA" dirty="0" smtClean="0"/>
              <a:t> фасад або динамічної (</a:t>
            </a:r>
            <a:r>
              <a:rPr lang="uk-UA" dirty="0" err="1" smtClean="0"/>
              <a:t>трьохнефної</a:t>
            </a:r>
            <a:r>
              <a:rPr lang="uk-UA" dirty="0" smtClean="0"/>
              <a:t>) форми)</a:t>
            </a:r>
            <a:endParaRPr lang="ru-RU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5" descr="Пц 2"/>
          <p:cNvPicPr>
            <a:picLocks noChangeAspect="1" noChangeArrowheads="1"/>
          </p:cNvPicPr>
          <p:nvPr/>
        </p:nvPicPr>
        <p:blipFill>
          <a:blip r:embed="rId2"/>
          <a:srcRect t="8888" b="7777"/>
          <a:stretch>
            <a:fillRect/>
          </a:stretch>
        </p:blipFill>
        <p:spPr bwMode="auto">
          <a:xfrm>
            <a:off x="3419872" y="-13111"/>
            <a:ext cx="617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000108"/>
            <a:ext cx="3419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П'ятницька</a:t>
            </a:r>
            <a:r>
              <a:rPr lang="ru-RU" b="1" dirty="0" smtClean="0"/>
              <a:t> (св. </a:t>
            </a:r>
            <a:r>
              <a:rPr lang="ru-RU" b="1" dirty="0" err="1" smtClean="0"/>
              <a:t>Параскеви</a:t>
            </a:r>
            <a:r>
              <a:rPr lang="ru-RU" b="1" dirty="0" smtClean="0"/>
              <a:t>) церква в </a:t>
            </a:r>
            <a:r>
              <a:rPr lang="ru-RU" b="1" dirty="0" err="1" smtClean="0">
                <a:hlinkClick r:id="rId3"/>
              </a:rPr>
              <a:t>Чернігові</a:t>
            </a:r>
            <a:r>
              <a:rPr lang="ru-RU" dirty="0" smtClean="0"/>
              <a:t> — </a:t>
            </a:r>
            <a:r>
              <a:rPr lang="ru-RU" dirty="0" err="1" smtClean="0"/>
              <a:t>побудована</a:t>
            </a:r>
            <a:r>
              <a:rPr lang="ru-RU" dirty="0" smtClean="0"/>
              <a:t> в </a:t>
            </a:r>
            <a:r>
              <a:rPr lang="ru-RU" dirty="0" err="1" smtClean="0"/>
              <a:t>кін</a:t>
            </a:r>
            <a:r>
              <a:rPr lang="ru-RU" dirty="0" smtClean="0"/>
              <a:t>. 12 — на початку 13 ст.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3429000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err="1" smtClean="0"/>
              <a:t>Непотиньковані</a:t>
            </a:r>
            <a:r>
              <a:rPr lang="ru-RU" dirty="0" smtClean="0"/>
              <a:t> </a:t>
            </a:r>
            <a:r>
              <a:rPr lang="ru-RU" dirty="0" err="1" smtClean="0"/>
              <a:t>стіни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err="1" smtClean="0"/>
              <a:t>Однокупальний</a:t>
            </a:r>
            <a:r>
              <a:rPr lang="uk-UA" dirty="0" smtClean="0"/>
              <a:t> на високому барабані;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 smtClean="0"/>
              <a:t>Ознаки романського стилю</a:t>
            </a:r>
            <a:endParaRPr lang="ru-RU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856" y="5728"/>
            <a:ext cx="5791508" cy="434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9512" y="1196752"/>
            <a:ext cx="277468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Церква святого </a:t>
            </a: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Пантелеймона</a:t>
            </a:r>
          </a:p>
          <a:p>
            <a:pPr algn="ctr"/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Галичі. </a:t>
            </a: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Кінець 12 ст.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4941168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b="1" dirty="0" err="1" smtClean="0">
                <a:solidFill>
                  <a:schemeClr val="bg1"/>
                </a:solidFill>
              </a:rPr>
              <a:t>Однокупольний</a:t>
            </a:r>
            <a:r>
              <a:rPr lang="uk-UA" b="1" dirty="0" smtClean="0">
                <a:solidFill>
                  <a:schemeClr val="bg1"/>
                </a:solidFill>
              </a:rPr>
              <a:t> з каменю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b="1" dirty="0" smtClean="0">
                <a:solidFill>
                  <a:schemeClr val="bg1"/>
                </a:solidFill>
              </a:rPr>
              <a:t>Романський стиль: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uk-UA" b="1" dirty="0" smtClean="0">
                <a:solidFill>
                  <a:schemeClr val="bg1"/>
                </a:solidFill>
              </a:rPr>
              <a:t>Міцні стіни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uk-UA" b="1" dirty="0" smtClean="0">
                <a:solidFill>
                  <a:schemeClr val="bg1"/>
                </a:solidFill>
              </a:rPr>
              <a:t>В ансамблі зі дзвіницею, перший поверх якої служив брамою для в’їзду на оточену  валами територію.</a:t>
            </a:r>
          </a:p>
          <a:p>
            <a:pPr marL="285750" indent="-285750">
              <a:buFont typeface="Courier New" pitchFamily="49" charset="0"/>
              <a:buChar char="o"/>
            </a:pP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gaussian_reflection">
  <a:themeElements>
    <a:clrScheme name="silly_mi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lly_mime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illy_m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gaussian_reflection</Template>
  <TotalTime>569</TotalTime>
  <Words>1493</Words>
  <Application>Microsoft Office PowerPoint</Application>
  <PresentationFormat>Экран (4:3)</PresentationFormat>
  <Paragraphs>205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0" baseType="lpstr">
      <vt:lpstr>Arial</vt:lpstr>
      <vt:lpstr>Arial Black</vt:lpstr>
      <vt:lpstr>Arial Narrow</vt:lpstr>
      <vt:lpstr>Calibri</vt:lpstr>
      <vt:lpstr>Courier New</vt:lpstr>
      <vt:lpstr>Impact</vt:lpstr>
      <vt:lpstr>Roboto</vt:lpstr>
      <vt:lpstr>Tahoma</vt:lpstr>
      <vt:lpstr>Times New Roman</vt:lpstr>
      <vt:lpstr>Wingdings</vt:lpstr>
      <vt:lpstr>gaussian_reflection</vt:lpstr>
      <vt:lpstr>Cакральна  архітектура 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Cакральна  архітектура  України</dc:title>
  <dc:creator>ник</dc:creator>
  <cp:lastModifiedBy>User</cp:lastModifiedBy>
  <cp:revision>49</cp:revision>
  <dcterms:created xsi:type="dcterms:W3CDTF">2012-02-07T15:29:59Z</dcterms:created>
  <dcterms:modified xsi:type="dcterms:W3CDTF">2023-01-30T12:50:49Z</dcterms:modified>
</cp:coreProperties>
</file>